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47" autoAdjust="0"/>
  </p:normalViewPr>
  <p:slideViewPr>
    <p:cSldViewPr>
      <p:cViewPr>
        <p:scale>
          <a:sx n="100" d="100"/>
          <a:sy n="100" d="100"/>
        </p:scale>
        <p:origin x="-70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14874D-7771-4BAF-AD85-A79F7063F24D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4E3B01-609E-4A5F-A17C-6320842AF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14818"/>
            <a:ext cx="8715436" cy="135732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ПОНЯТИЕ И ФУНКЦИИ ДЕНЕГ</a:t>
            </a:r>
            <a:endParaRPr lang="ru-RU" sz="480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2\Мои документы\картинки денег\clodi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143668" cy="313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платежные средства, представленные и обращаемые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позволяющие  осуществлять кредитные и платежные операции без применения бумажных носителей посредством мобильной связи и интернета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2856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ТРЕТИЙ ЭТАП РАЗВИТИЯ ДЕНЕГ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protivkart.org/uploads/posts/2014-05/1400267366_1400229535_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05364"/>
            <a:ext cx="3530635" cy="270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596" y="3086202"/>
            <a:ext cx="4500594" cy="212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 ЭЛЕКТРОННЫХ ДЕНЕГ: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Денежная стоимость хранится в электронном виде;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Платеж является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окончательным.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732850"/>
            <a:ext cx="778674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ЭЛЕКТРОННЫХ ДЕНЕГ ПО СРАВНЕНИЮ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БУМАЖНЫМИ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увеличение скорости передачи платежных документов;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упрощение обработки банковской корреспонденции;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снижение стоимости обработки платежной документации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90997"/>
            <a:ext cx="814393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НЕДОСТАТКИ ЭЛЕКТРОННЫХ ДЕНЕГ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Отсутствие устоявшегося правового регулирования;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Необходимость в специальных инструментах хранения и обращения;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Отсутствие узнаваемости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Невозможность прямой передачи денег от одного плательщика другому;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Несовершенство средств защиты;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возможное отслеживание персональных данных плательщиков и обращение электронных денег вне банковской системы;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 flipH="1">
            <a:off x="357158" y="281488"/>
            <a:ext cx="842968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ФУНКЦИИ ДЕНЕГ: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 обмена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деньги позволяют оценивать одни товары в других. Это основная функция денег, как ценного блага.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 стоимости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разнородные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товары приравниваются и обмениваются между собой на основании цены (Цена - стоимость, выраженная в деньгах)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обращения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еньги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используются 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качестве посредника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обращении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товаров. для этой функции важна лёгкость и скорость обмена денег на любой другой товар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платежа 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еньги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используются при регистрации долгов и их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уплаты.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накопления 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ункцию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средства накопления выполняют деньги, временно не участвующие в обороте.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Мировые деньги –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деньги 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системе международных экономических отношений. Они функционируют как всеобщее платёжное средство, всеобщее покупательное средство и всеобщая материализация общественного богатства. Мировыми деньгами обычно считают резервные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валюты.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2\Мои документы\картинки денег\моен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5214974"/>
          </a:xfr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Деньги – товар, являющийся всеобщим эквивалентом стоимости других </a:t>
            </a:r>
            <a:r>
              <a:rPr lang="ru-RU" sz="540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товаров </a:t>
            </a:r>
            <a:r>
              <a:rPr lang="ru-RU" sz="54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571612"/>
            <a:ext cx="7772400" cy="18573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РАЗВИТИЯ ДЕНЕГ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Пользователь2\Мои документы\картинки денег\84283203-img_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643314"/>
            <a:ext cx="6215106" cy="282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928926" y="714356"/>
            <a:ext cx="2971800" cy="472524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Когда появились деньги точно никто не знает, но аналог денег был всегда!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могли быть ракушки,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меха, скот, благородные металлы, специи и т.д. </a:t>
            </a:r>
          </a:p>
          <a:p>
            <a:endParaRPr lang="ru-RU" dirty="0"/>
          </a:p>
        </p:txBody>
      </p:sp>
      <p:pic>
        <p:nvPicPr>
          <p:cNvPr id="4098" name="Picture 2" descr="C:\Documents and Settings\Пользователь2\Мои документы\картинки денег\sob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214554"/>
            <a:ext cx="2357456" cy="1571636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2\Мои документы\картинки денег\1382633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79880"/>
            <a:ext cx="2286016" cy="1535136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2\Мои документы\картинки денег\pygov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642918"/>
            <a:ext cx="2571768" cy="1428760"/>
          </a:xfrm>
          <a:prstGeom prst="rect">
            <a:avLst/>
          </a:prstGeom>
          <a:noFill/>
        </p:spPr>
      </p:pic>
      <p:pic>
        <p:nvPicPr>
          <p:cNvPr id="4101" name="Picture 5" descr="C:\Documents and Settings\Пользователь2\Мои документы\картинки денег\image001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642918"/>
            <a:ext cx="2428892" cy="1214446"/>
          </a:xfrm>
          <a:prstGeom prst="rect">
            <a:avLst/>
          </a:prstGeom>
          <a:noFill/>
        </p:spPr>
      </p:pic>
      <p:pic>
        <p:nvPicPr>
          <p:cNvPr id="4102" name="Picture 6" descr="C:\Documents and Settings\Пользователь2\Мои документы\картинки денег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214554"/>
            <a:ext cx="2428892" cy="1428760"/>
          </a:xfrm>
          <a:prstGeom prst="rect">
            <a:avLst/>
          </a:prstGeom>
          <a:noFill/>
        </p:spPr>
      </p:pic>
      <p:pic>
        <p:nvPicPr>
          <p:cNvPr id="11" name="Picture 2" descr="http://shop.islam.ru/sites/default/files/img/veroeshenie/2012/05/zakyat_jivotni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3" y="3802039"/>
            <a:ext cx="2428892" cy="177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НАТУРАЛЬНОМ ХОЗЯЙСТВЕ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ОДИН ТОВАР МЕНЯЛСЯ НА ДРУГОЙ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Пользователь2\Мои документы\картинки денег\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5"/>
            <a:ext cx="3463198" cy="4214842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2\Мои документы\картинки денег\6B7Zp1tt_6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97" y="1857364"/>
            <a:ext cx="406525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Documents and Settings\Пользователь2\Мои документы\картинки денег\товарообмен\4algvota8z.jpg"/>
          <p:cNvPicPr>
            <a:picLocks noChangeAspect="1" noChangeArrowheads="1"/>
          </p:cNvPicPr>
          <p:nvPr/>
        </p:nvPicPr>
        <p:blipFill>
          <a:blip r:embed="rId2" cstate="print"/>
          <a:srcRect l="4705" t="6659" r="14118"/>
          <a:stretch>
            <a:fillRect/>
          </a:stretch>
        </p:blipFill>
        <p:spPr bwMode="auto">
          <a:xfrm>
            <a:off x="785786" y="1214422"/>
            <a:ext cx="1916920" cy="3000396"/>
          </a:xfrm>
          <a:prstGeom prst="rect">
            <a:avLst/>
          </a:prstGeom>
          <a:noFill/>
        </p:spPr>
      </p:pic>
      <p:pic>
        <p:nvPicPr>
          <p:cNvPr id="6156" name="Picture 12" descr="C:\Documents and Settings\Пользователь2\Мои документы\картинки денег\товарообмен\496d8bc0bdc3657a685bfc0a0d294cb6_2014-06-03_06-30-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153" y="4286256"/>
            <a:ext cx="1894987" cy="1285884"/>
          </a:xfrm>
          <a:prstGeom prst="rect">
            <a:avLst/>
          </a:prstGeom>
          <a:noFill/>
        </p:spPr>
      </p:pic>
      <p:pic>
        <p:nvPicPr>
          <p:cNvPr id="6157" name="Picture 13" descr="C:\Documents and Settings\Пользователь2\Мои документы\картинки денег\товарообмен\admin-ajax.php.jpeg"/>
          <p:cNvPicPr>
            <a:picLocks noChangeAspect="1" noChangeArrowheads="1"/>
          </p:cNvPicPr>
          <p:nvPr/>
        </p:nvPicPr>
        <p:blipFill>
          <a:blip r:embed="rId4"/>
          <a:srcRect t="5377" r="29381" b="5377"/>
          <a:stretch>
            <a:fillRect/>
          </a:stretch>
        </p:blipFill>
        <p:spPr bwMode="auto">
          <a:xfrm>
            <a:off x="6858016" y="1142984"/>
            <a:ext cx="1571636" cy="2928958"/>
          </a:xfrm>
          <a:prstGeom prst="rect">
            <a:avLst/>
          </a:prstGeom>
          <a:noFill/>
        </p:spPr>
      </p:pic>
      <p:sp>
        <p:nvSpPr>
          <p:cNvPr id="20" name="Облако 19"/>
          <p:cNvSpPr/>
          <p:nvPr/>
        </p:nvSpPr>
        <p:spPr>
          <a:xfrm>
            <a:off x="642910" y="500042"/>
            <a:ext cx="1143008" cy="1071570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2" descr="C:\Documents and Settings\Пользователь2\Мои документы\картинки денег\товарообмен\496d8bc0bdc3657a685bfc0a0d294cb6_2014-06-03_06-30-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714356"/>
            <a:ext cx="736940" cy="500066"/>
          </a:xfrm>
          <a:prstGeom prst="rect">
            <a:avLst/>
          </a:prstGeom>
          <a:noFill/>
        </p:spPr>
      </p:pic>
      <p:sp>
        <p:nvSpPr>
          <p:cNvPr id="23" name="Облако 22"/>
          <p:cNvSpPr/>
          <p:nvPr/>
        </p:nvSpPr>
        <p:spPr>
          <a:xfrm>
            <a:off x="2714612" y="428604"/>
            <a:ext cx="1285884" cy="1000132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Documents and Settings\Пользователь2\Мои документы\картинки денег\image012.png"/>
          <p:cNvPicPr>
            <a:picLocks noChangeAspect="1" noChangeArrowheads="1"/>
          </p:cNvPicPr>
          <p:nvPr/>
        </p:nvPicPr>
        <p:blipFill>
          <a:blip r:embed="rId6"/>
          <a:srcRect l="60164" t="16129" r="8387" b="22581"/>
          <a:stretch>
            <a:fillRect/>
          </a:stretch>
        </p:blipFill>
        <p:spPr bwMode="auto">
          <a:xfrm>
            <a:off x="2755971" y="4332846"/>
            <a:ext cx="1744591" cy="1382170"/>
          </a:xfrm>
          <a:prstGeom prst="rect">
            <a:avLst/>
          </a:prstGeom>
          <a:noFill/>
        </p:spPr>
      </p:pic>
      <p:sp>
        <p:nvSpPr>
          <p:cNvPr id="25" name="Облако 24"/>
          <p:cNvSpPr/>
          <p:nvPr/>
        </p:nvSpPr>
        <p:spPr>
          <a:xfrm>
            <a:off x="6500826" y="500042"/>
            <a:ext cx="1143008" cy="857256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4" name="Picture 10" descr="C:\Documents and Settings\Пользователь2\Мои документы\картинки денег\товарообмен\109986188_9.png"/>
          <p:cNvPicPr>
            <a:picLocks noChangeAspect="1" noChangeArrowheads="1"/>
          </p:cNvPicPr>
          <p:nvPr/>
        </p:nvPicPr>
        <p:blipFill>
          <a:blip r:embed="rId7"/>
          <a:srcRect l="4453" t="1716" r="9008" b="2789"/>
          <a:stretch>
            <a:fillRect/>
          </a:stretch>
        </p:blipFill>
        <p:spPr bwMode="auto">
          <a:xfrm>
            <a:off x="4714876" y="1214422"/>
            <a:ext cx="1875849" cy="2928958"/>
          </a:xfrm>
          <a:prstGeom prst="rect">
            <a:avLst/>
          </a:prstGeom>
          <a:noFill/>
        </p:spPr>
      </p:pic>
      <p:sp>
        <p:nvSpPr>
          <p:cNvPr id="16" name="Стрелка вниз 15"/>
          <p:cNvSpPr/>
          <p:nvPr/>
        </p:nvSpPr>
        <p:spPr>
          <a:xfrm>
            <a:off x="4857752" y="3929066"/>
            <a:ext cx="285752" cy="42862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pic>
        <p:nvPicPr>
          <p:cNvPr id="24" name="Picture 2" descr="C:\Documents and Settings\Пользователь2\Мои документы\картинки денег\image012.png"/>
          <p:cNvPicPr>
            <a:picLocks noChangeAspect="1" noChangeArrowheads="1"/>
          </p:cNvPicPr>
          <p:nvPr/>
        </p:nvPicPr>
        <p:blipFill>
          <a:blip r:embed="rId8" cstate="print"/>
          <a:srcRect l="60164" t="16129" r="8387" b="22581"/>
          <a:stretch>
            <a:fillRect/>
          </a:stretch>
        </p:blipFill>
        <p:spPr bwMode="auto">
          <a:xfrm>
            <a:off x="6715140" y="642918"/>
            <a:ext cx="714380" cy="565975"/>
          </a:xfrm>
          <a:prstGeom prst="rect">
            <a:avLst/>
          </a:prstGeom>
          <a:noFill/>
        </p:spPr>
      </p:pic>
      <p:sp>
        <p:nvSpPr>
          <p:cNvPr id="28" name="Облако 27"/>
          <p:cNvSpPr/>
          <p:nvPr/>
        </p:nvSpPr>
        <p:spPr>
          <a:xfrm>
            <a:off x="4500562" y="428604"/>
            <a:ext cx="1285884" cy="1000132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9" name="Picture 15" descr="http://georgii56.ru/proekt/uvelir/images/images190-Greben.jpg"/>
          <p:cNvPicPr>
            <a:picLocks noChangeAspect="1" noChangeArrowheads="1"/>
          </p:cNvPicPr>
          <p:nvPr/>
        </p:nvPicPr>
        <p:blipFill>
          <a:blip r:embed="rId9" cstate="print"/>
          <a:srcRect l="18000" t="8000" r="23499" b="15999"/>
          <a:stretch>
            <a:fillRect/>
          </a:stretch>
        </p:blipFill>
        <p:spPr bwMode="auto">
          <a:xfrm>
            <a:off x="4786314" y="569648"/>
            <a:ext cx="661741" cy="644774"/>
          </a:xfrm>
          <a:prstGeom prst="rect">
            <a:avLst/>
          </a:prstGeom>
          <a:noFill/>
        </p:spPr>
      </p:pic>
      <p:pic>
        <p:nvPicPr>
          <p:cNvPr id="6161" name="Picture 17" descr="http://cdn01.ru/files/users/images/a3/5a/a35a398276dbc5aa575b377d4a01ad78.jpg"/>
          <p:cNvPicPr>
            <a:picLocks noChangeAspect="1" noChangeArrowheads="1"/>
          </p:cNvPicPr>
          <p:nvPr/>
        </p:nvPicPr>
        <p:blipFill>
          <a:blip r:embed="rId10"/>
          <a:srcRect l="9598" t="5587" r="12248" b="6424"/>
          <a:stretch>
            <a:fillRect/>
          </a:stretch>
        </p:blipFill>
        <p:spPr bwMode="auto">
          <a:xfrm>
            <a:off x="928662" y="4286256"/>
            <a:ext cx="1285884" cy="1421240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857224" y="4000504"/>
            <a:ext cx="285752" cy="42862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pic>
        <p:nvPicPr>
          <p:cNvPr id="30" name="Picture 17" descr="http://cdn01.ru/files/users/images/a3/5a/a35a398276dbc5aa575b377d4a01ad78.jpg"/>
          <p:cNvPicPr>
            <a:picLocks noChangeAspect="1" noChangeArrowheads="1"/>
          </p:cNvPicPr>
          <p:nvPr/>
        </p:nvPicPr>
        <p:blipFill>
          <a:blip r:embed="rId11" cstate="print"/>
          <a:srcRect l="9598" t="5587" r="12248" b="6424"/>
          <a:stretch>
            <a:fillRect/>
          </a:stretch>
        </p:blipFill>
        <p:spPr bwMode="auto">
          <a:xfrm>
            <a:off x="3000364" y="571480"/>
            <a:ext cx="646344" cy="714380"/>
          </a:xfrm>
          <a:prstGeom prst="rect">
            <a:avLst/>
          </a:prstGeom>
          <a:noFill/>
        </p:spPr>
      </p:pic>
      <p:pic>
        <p:nvPicPr>
          <p:cNvPr id="6155" name="Picture 11" descr="C:\Documents and Settings\Пользователь2\Мои документы\картинки денег\товарообмен\14419127.png"/>
          <p:cNvPicPr>
            <a:picLocks noChangeAspect="1" noChangeArrowheads="1"/>
          </p:cNvPicPr>
          <p:nvPr/>
        </p:nvPicPr>
        <p:blipFill>
          <a:blip r:embed="rId12"/>
          <a:srcRect l="13182" t="1785" r="14545" b="714"/>
          <a:stretch>
            <a:fillRect/>
          </a:stretch>
        </p:blipFill>
        <p:spPr bwMode="auto">
          <a:xfrm>
            <a:off x="2824517" y="1142984"/>
            <a:ext cx="1747483" cy="3000396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>
            <a:off x="3000364" y="4000504"/>
            <a:ext cx="285752" cy="42862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pic>
        <p:nvPicPr>
          <p:cNvPr id="31" name="Picture 15" descr="http://georgii56.ru/proekt/uvelir/images/images190-Greben.jpg"/>
          <p:cNvPicPr>
            <a:picLocks noChangeAspect="1" noChangeArrowheads="1"/>
          </p:cNvPicPr>
          <p:nvPr/>
        </p:nvPicPr>
        <p:blipFill>
          <a:blip r:embed="rId13"/>
          <a:srcRect l="18000" t="8000" r="23499" b="15999"/>
          <a:stretch>
            <a:fillRect/>
          </a:stretch>
        </p:blipFill>
        <p:spPr bwMode="auto">
          <a:xfrm>
            <a:off x="7000892" y="4286256"/>
            <a:ext cx="1285884" cy="1252914"/>
          </a:xfrm>
          <a:prstGeom prst="rect">
            <a:avLst/>
          </a:prstGeom>
          <a:noFill/>
        </p:spPr>
      </p:pic>
      <p:sp>
        <p:nvSpPr>
          <p:cNvPr id="32" name="Стрелка вниз 31"/>
          <p:cNvSpPr/>
          <p:nvPr/>
        </p:nvSpPr>
        <p:spPr>
          <a:xfrm>
            <a:off x="6929454" y="3929066"/>
            <a:ext cx="285752" cy="42862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Пользователь2\Мои документы\картинки денег\kor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621812" cy="2928958"/>
          </a:xfrm>
          <a:prstGeom prst="rect">
            <a:avLst/>
          </a:prstGeom>
          <a:noFill/>
        </p:spPr>
      </p:pic>
      <p:pic>
        <p:nvPicPr>
          <p:cNvPr id="19460" name="Picture 4" descr="http://koelita.ru/i/koelita.ru/luxury_img/461e20240acbfe36cb3892b8106ab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129686" cy="28649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85064" y="164305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1996851"/>
            <a:ext cx="64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lang="ru-RU" dirty="0"/>
          </a:p>
        </p:txBody>
      </p:sp>
      <p:pic>
        <p:nvPicPr>
          <p:cNvPr id="19463" name="Picture 7" descr="C:\Documents and Settings\Пользователь2\Мои документы\картинки денег\image0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076720"/>
            <a:ext cx="5381625" cy="22098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071934" y="4211429"/>
            <a:ext cx="415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ЭТАП РАЗВИТИЯ ДЕНЕГ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4296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Полноценные деньги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это деньги, у которых номинальная стоимость (обозначенная на них стоимость) соответствует реальной стоимости металла, из которого они изготовлены.</a:t>
            </a:r>
          </a:p>
        </p:txBody>
      </p:sp>
      <p:pic>
        <p:nvPicPr>
          <p:cNvPr id="20487" name="Picture 7" descr="http://photos.streamphoto.ru/1/1/4/631db3f17d20c55dabfaa59540130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92354"/>
            <a:ext cx="3143272" cy="1536712"/>
          </a:xfrm>
          <a:prstGeom prst="rect">
            <a:avLst/>
          </a:prstGeom>
          <a:noFill/>
        </p:spPr>
      </p:pic>
      <p:pic>
        <p:nvPicPr>
          <p:cNvPr id="20489" name="Picture 9" descr="http://www.silvery.com.ua/img/samples_of_silver_photos_images/silver_coin_george_the_victorio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1980"/>
            <a:ext cx="2857520" cy="1443048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785786" y="3929066"/>
            <a:ext cx="1143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Позже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4" name="Picture 14" descr="http://poisk-kladov.ru/uploads/posts/2014-09/1410190370_denga-17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323888"/>
            <a:ext cx="2857520" cy="1439695"/>
          </a:xfrm>
          <a:prstGeom prst="rect">
            <a:avLst/>
          </a:prstGeom>
          <a:noFill/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500166" y="5786454"/>
            <a:ext cx="1857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Серебряная монета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357818" y="5786454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Медная монета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786182" y="3835603"/>
            <a:ext cx="1357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Золотая монета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85663"/>
            <a:ext cx="81439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Неполноценные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это деньги, номинальная стоимость которых выше реальной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монеты из дешевых металлов, бумажные, электронные деньги)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467005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ВТОРОЙ ЭТАП РАЗВИТИЯ ДЕНЕГ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m2-tub-ru.yandex.net/i?id=339cd6f0889c433b756fd9bccb370c8a&amp;n=33&amp;h=215&amp;w=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77980"/>
            <a:ext cx="3643338" cy="1593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08" name="Picture 4" descr="https://im2-tub-ru.yandex.net/i?id=c656c41d1c05fae9b8b166bbbc7ee93c&amp;n=33&amp;h=215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00307"/>
            <a:ext cx="3786214" cy="15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10" name="Picture 6" descr="https://im0-tub-ru.yandex.net/i?id=6c24680dfbed34b5d8c94bbd5722609c&amp;n=33&amp;h=215&amp;w=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357694"/>
            <a:ext cx="4000528" cy="1683556"/>
          </a:xfrm>
          <a:prstGeom prst="rect">
            <a:avLst/>
          </a:prstGeom>
          <a:noFill/>
        </p:spPr>
      </p:pic>
      <p:pic>
        <p:nvPicPr>
          <p:cNvPr id="21512" name="Picture 8" descr="http://coins-info.ru/img/rus/r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357694"/>
            <a:ext cx="3500462" cy="1750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380</TotalTime>
  <Words>378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ПОНЯТИЕ И ФУНКЦИИ ДЕНЕГ</vt:lpstr>
      <vt:lpstr>Деньги – товар, являющийся всеобщим эквивалентом стоимости других товаров  </vt:lpstr>
      <vt:lpstr>ОСНОВНЫЕ ЭТАПЫ РАЗВИТИЯ ДЕНЕГ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И ФУНКЦИИ ДЕНЕГ</dc:title>
  <dc:creator>Пользователь2</dc:creator>
  <cp:lastModifiedBy>Учитель</cp:lastModifiedBy>
  <cp:revision>38</cp:revision>
  <dcterms:created xsi:type="dcterms:W3CDTF">2016-03-23T05:50:38Z</dcterms:created>
  <dcterms:modified xsi:type="dcterms:W3CDTF">2016-06-01T09:29:11Z</dcterms:modified>
</cp:coreProperties>
</file>